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8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88" r:id="rId33"/>
    <p:sldId id="489" r:id="rId34"/>
    <p:sldId id="491" r:id="rId35"/>
    <p:sldId id="490" r:id="rId36"/>
    <p:sldId id="493" r:id="rId37"/>
    <p:sldId id="494" r:id="rId38"/>
    <p:sldId id="497" r:id="rId39"/>
    <p:sldId id="498" r:id="rId40"/>
    <p:sldId id="499" r:id="rId41"/>
    <p:sldId id="500" r:id="rId42"/>
    <p:sldId id="501" r:id="rId43"/>
    <p:sldId id="504" r:id="rId44"/>
    <p:sldId id="502" r:id="rId45"/>
    <p:sldId id="503" r:id="rId46"/>
    <p:sldId id="496" r:id="rId47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275"/>
    <a:srgbClr val="9297A3"/>
    <a:srgbClr val="D29500"/>
    <a:srgbClr val="E7C077"/>
    <a:srgbClr val="FFF6DD"/>
    <a:srgbClr val="7C5B0A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19" autoAdjust="0"/>
  </p:normalViewPr>
  <p:slideViewPr>
    <p:cSldViewPr snapToGrid="0" showGuides="1">
      <p:cViewPr varScale="1">
        <p:scale>
          <a:sx n="99" d="100"/>
          <a:sy n="99" d="100"/>
        </p:scale>
        <p:origin x="894" y="96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8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3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4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0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3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표본이 적은 이유는 모바일이기 때문이다</a:t>
            </a:r>
            <a:r>
              <a:rPr lang="en-US" altLang="ko-KR" dirty="0"/>
              <a:t>. PC, </a:t>
            </a:r>
            <a:r>
              <a:rPr lang="ko-KR" altLang="en-US" dirty="0"/>
              <a:t>콘솔에는 </a:t>
            </a:r>
            <a:r>
              <a:rPr lang="ko-KR" altLang="en-US" dirty="0" err="1"/>
              <a:t>성공사래가</a:t>
            </a:r>
            <a:r>
              <a:rPr lang="ko-KR" altLang="en-US" dirty="0"/>
              <a:t> 매우 많고</a:t>
            </a:r>
            <a:r>
              <a:rPr lang="en-US" altLang="ko-KR" dirty="0"/>
              <a:t>(</a:t>
            </a:r>
            <a:r>
              <a:rPr lang="ko-KR" altLang="en-US" dirty="0" err="1"/>
              <a:t>데드스페이스</a:t>
            </a:r>
            <a:r>
              <a:rPr lang="en-US" altLang="ko-KR" dirty="0"/>
              <a:t> </a:t>
            </a:r>
            <a:r>
              <a:rPr lang="ko-KR" altLang="en-US" dirty="0"/>
              <a:t>시리즈와 </a:t>
            </a:r>
            <a:r>
              <a:rPr lang="ko-KR" altLang="en-US" dirty="0" err="1"/>
              <a:t>사이버펑크</a:t>
            </a:r>
            <a:r>
              <a:rPr lang="ko-KR" altLang="en-US" dirty="0"/>
              <a:t> 시리즈</a:t>
            </a:r>
            <a:r>
              <a:rPr lang="en-US" altLang="ko-KR" dirty="0"/>
              <a:t>, </a:t>
            </a:r>
            <a:r>
              <a:rPr lang="ko-KR" altLang="en-US" dirty="0" err="1"/>
              <a:t>헤일로</a:t>
            </a:r>
            <a:r>
              <a:rPr lang="ko-KR" altLang="en-US" dirty="0"/>
              <a:t> 시리즈 등</a:t>
            </a:r>
            <a:r>
              <a:rPr lang="en-US" altLang="ko-KR" dirty="0"/>
              <a:t>) </a:t>
            </a:r>
            <a:r>
              <a:rPr lang="ko-KR" altLang="en-US" dirty="0"/>
              <a:t>고정 </a:t>
            </a:r>
            <a:r>
              <a:rPr lang="ko-KR" altLang="en-US" dirty="0" err="1"/>
              <a:t>팬층이</a:t>
            </a:r>
            <a:r>
              <a:rPr lang="ko-KR" altLang="en-US" dirty="0"/>
              <a:t> 두터워 지속적인 개발과 출시가 이루어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표본이 적은 모바일에서도 성공 가능성이 있는 블루오션이라 판단함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ACAD09-2166-418A-8564-7ED4FD64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A010FA35-7CB9-44D9-9923-F4CFE2E1F7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C192F-25D6-4DBD-A1A1-A91FF4A12E91}"/>
              </a:ext>
            </a:extLst>
          </p:cNvPr>
          <p:cNvSpPr/>
          <p:nvPr userDrawn="1"/>
        </p:nvSpPr>
        <p:spPr>
          <a:xfrm>
            <a:off x="950635" y="744432"/>
            <a:ext cx="5157556" cy="2907707"/>
          </a:xfrm>
          <a:prstGeom prst="roundRect">
            <a:avLst>
              <a:gd name="adj" fmla="val 785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52C79B-5555-4E0E-B08A-EE92522A5B31}"/>
              </a:ext>
            </a:extLst>
          </p:cNvPr>
          <p:cNvSpPr/>
          <p:nvPr userDrawn="1"/>
        </p:nvSpPr>
        <p:spPr>
          <a:xfrm>
            <a:off x="6163569" y="744432"/>
            <a:ext cx="5157556" cy="2907707"/>
          </a:xfrm>
          <a:prstGeom prst="roundRect">
            <a:avLst>
              <a:gd name="adj" fmla="val 638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87DD04-8F23-47FE-A837-57146B837B48}"/>
              </a:ext>
            </a:extLst>
          </p:cNvPr>
          <p:cNvSpPr/>
          <p:nvPr userDrawn="1"/>
        </p:nvSpPr>
        <p:spPr>
          <a:xfrm>
            <a:off x="950635" y="3683237"/>
            <a:ext cx="5157556" cy="2907707"/>
          </a:xfrm>
          <a:prstGeom prst="roundRect">
            <a:avLst>
              <a:gd name="adj" fmla="val 6674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075E83-CA0A-4F02-BCBC-38D644217833}"/>
              </a:ext>
            </a:extLst>
          </p:cNvPr>
          <p:cNvSpPr/>
          <p:nvPr userDrawn="1"/>
        </p:nvSpPr>
        <p:spPr>
          <a:xfrm>
            <a:off x="6163569" y="3683237"/>
            <a:ext cx="5157556" cy="2907707"/>
          </a:xfrm>
          <a:prstGeom prst="roundRect">
            <a:avLst>
              <a:gd name="adj" fmla="val 5793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89A75C91-0FA5-47F2-BF75-9938FF67D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D33C210-122B-40FC-81BC-8822A22B8C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4581BB15-7367-43BD-8371-A09B2391D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, gear icon">
            <a:extLst>
              <a:ext uri="{FF2B5EF4-FFF2-40B4-BE49-F238E27FC236}">
                <a16:creationId xmlns:a16="http://schemas.microsoft.com/office/drawing/2014/main" id="{3F7955A8-C097-4D3A-AC80-51A086F8D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F8D39E8-848B-4FC7-AEDC-35392EBE6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72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ECCA484C-6D9C-43FF-A628-B179436FA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7521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3FF0D30-53A2-4141-BE60-AAC11CCBB6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72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25AC7C2D-40D5-490C-AFDA-4D1288635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00851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CAFC652-A85F-42A0-A4D8-163E88180D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8900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6FD324B8-3C25-41A7-A62D-92DCC2E986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7179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id="{0A268871-7311-42CD-9615-C8FE45942D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58900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3D67E49E-BC24-4B0D-AE36-D3EDED943B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3B0C420-D5F5-4DE6-A10B-74214F49F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8900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298F6303-88F7-4670-8C62-BB635B88EB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77179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E33C56E0-A411-447C-AE8E-292C5BF12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58900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4CC721C8-9720-4C06-AF51-7561152E53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7179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3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  <p:sldLayoutId id="2147483796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(10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5943E-F31E-403A-A159-22BF398AAD72}"/>
              </a:ext>
            </a:extLst>
          </p:cNvPr>
          <p:cNvGrpSpPr/>
          <p:nvPr/>
        </p:nvGrpSpPr>
        <p:grpSpPr>
          <a:xfrm>
            <a:off x="1179185" y="995661"/>
            <a:ext cx="9948783" cy="1445806"/>
            <a:chOff x="1179185" y="1126292"/>
            <a:chExt cx="9948783" cy="1445806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090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2161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581400" y="1237265"/>
              <a:ext cx="2249033" cy="1223861"/>
            </a:xfrm>
            <a:prstGeom prst="wedgeRectCallout">
              <a:avLst>
                <a:gd name="adj1" fmla="val -21421"/>
                <a:gd name="adj2" fmla="val 63383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185" y="1204502"/>
              <a:ext cx="1488083" cy="128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간략한 세계관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과학기술이 고도로 발전한 세계</a:t>
            </a:r>
            <a:endParaRPr lang="en-US" altLang="ko-KR" dirty="0"/>
          </a:p>
          <a:p>
            <a:r>
              <a:rPr lang="ko-KR" altLang="en-US" dirty="0"/>
              <a:t>발전한 과학 기술덕에 해당 세계의 사람들은 시간여행을 세계여행처럼 여기며 자유롭게 시간을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고도로 발전한 과학기술 덕에 인간은 더 이상 늙어 죽지 않게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세계의 사람들은 </a:t>
            </a:r>
            <a:r>
              <a:rPr lang="en-US" altLang="ko-KR" dirty="0"/>
              <a:t>10</a:t>
            </a:r>
            <a:r>
              <a:rPr lang="ko-KR" altLang="en-US" dirty="0"/>
              <a:t>대에 성장이 멈춰 영원한 젊음을 유지할 수 있게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자원으로서 부를 가진 자는 거의 무한에 가까운 삶을 누릴 수 있고</a:t>
            </a:r>
            <a:r>
              <a:rPr lang="en-US" altLang="ko-KR" dirty="0"/>
              <a:t>, </a:t>
            </a:r>
            <a:r>
              <a:rPr lang="ko-KR" altLang="en-US" dirty="0"/>
              <a:t>없는 사람은 일찍이 세상을 떠나게 된다</a:t>
            </a:r>
            <a:r>
              <a:rPr lang="en-US" altLang="ko-KR" dirty="0"/>
              <a:t>. (</a:t>
            </a:r>
            <a:r>
              <a:rPr lang="ko-KR" altLang="en-US" dirty="0"/>
              <a:t>빈부격차 심화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세계관 시간여행 규칙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특정 시간 이전의 시간대로 이동할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다른 시간대의 물건을 가지고 돌아올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정해진 시간 동안만 이동한 시간대에 머무를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ko-KR" altLang="en-US" dirty="0"/>
              <a:t>여권처럼 시간여행 팔찌를 발급받아 시간여행 중에는 항상 착용하고 있어야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추가적인 규칙 설정이 필요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pic>
        <p:nvPicPr>
          <p:cNvPr id="10" name="Picture 2" descr=" ">
            <a:extLst>
              <a:ext uri="{FF2B5EF4-FFF2-40B4-BE49-F238E27FC236}">
                <a16:creationId xmlns:a16="http://schemas.microsoft.com/office/drawing/2014/main" id="{FC6C99F9-C50C-4BE0-B94A-37926961C3B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" y="863847"/>
            <a:ext cx="1707428" cy="24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시간여행">
            <a:extLst>
              <a:ext uri="{FF2B5EF4-FFF2-40B4-BE49-F238E27FC236}">
                <a16:creationId xmlns:a16="http://schemas.microsoft.com/office/drawing/2014/main" id="{8DEF354A-F230-4D31-B5E4-0D292487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77" y="859656"/>
            <a:ext cx="3327004" cy="24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FA2AE-E95F-41C1-AFE2-1448D1510F01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59A8301-371E-4BA5-A1FB-64839F42668B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" y="3637756"/>
            <a:ext cx="20955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6DDD1-EC28-4459-B0D2-FC9B376D0D83}"/>
              </a:ext>
            </a:extLst>
          </p:cNvPr>
          <p:cNvSpPr txBox="1"/>
          <p:nvPr/>
        </p:nvSpPr>
        <p:spPr>
          <a:xfrm>
            <a:off x="2656142" y="3595950"/>
            <a:ext cx="3267639" cy="25551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타임 </a:t>
            </a:r>
            <a:r>
              <a:rPr lang="ko-KR" altLang="en-US" sz="1200" dirty="0" err="1"/>
              <a:t>페러독스를</a:t>
            </a:r>
            <a:r>
              <a:rPr lang="ko-KR" altLang="en-US" sz="1200" dirty="0"/>
              <a:t> 막기 위해 몇가지 시간여행 규칙이 필요하다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예를 들어 미래에 누군가가 과거에 타임머신을 발명한 사람에게 타임머신을 만들지 말라고 말하면 이후 현재의 타임머신은 존재할 수 없는 것이 되어</a:t>
            </a:r>
            <a:r>
              <a:rPr lang="en-US" altLang="ko-KR" sz="1200" dirty="0"/>
              <a:t> </a:t>
            </a:r>
            <a:r>
              <a:rPr lang="ko-KR" altLang="en-US" sz="1200" dirty="0"/>
              <a:t>사라지게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모순적인 상황을 막기 위해 세계관 전체적인 규칙이 필요하다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68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시간 여행 팔찌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시간여행시 필요한 팔찌</a:t>
            </a:r>
            <a:r>
              <a:rPr lang="en-US" altLang="ko-KR" dirty="0"/>
              <a:t>, </a:t>
            </a:r>
            <a:r>
              <a:rPr lang="ko-KR" altLang="en-US" dirty="0"/>
              <a:t>팔찌에 시간을 충전하는 방식으로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팔찌화면에 해당 시간대에 머무를 수 있는 남은 시간이 출력됨</a:t>
            </a:r>
            <a:endParaRPr lang="en-US" altLang="ko-KR" dirty="0"/>
          </a:p>
          <a:p>
            <a:r>
              <a:rPr lang="ko-KR" altLang="en-US" dirty="0"/>
              <a:t>자체적으로 시간이동이 가능하며</a:t>
            </a:r>
            <a:r>
              <a:rPr lang="en-US" altLang="ko-KR" dirty="0"/>
              <a:t>, </a:t>
            </a:r>
            <a:r>
              <a:rPr lang="ko-KR" altLang="en-US" dirty="0"/>
              <a:t>저장된 시간을 모두 소진하면 원래 있던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</a:t>
            </a:r>
            <a:r>
              <a:rPr lang="en-US" altLang="ko-KR" dirty="0"/>
              <a:t>GPS</a:t>
            </a:r>
            <a:r>
              <a:rPr lang="ko-KR" altLang="en-US" dirty="0"/>
              <a:t>기능이 있어 추적이 가능하다</a:t>
            </a:r>
            <a:r>
              <a:rPr lang="en-US" altLang="ko-KR" dirty="0"/>
              <a:t>, </a:t>
            </a:r>
            <a:r>
              <a:rPr lang="ko-KR" altLang="en-US" dirty="0"/>
              <a:t>스토리에서 범인을 추적하는데 사용됨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시간 관리 지구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시간여행을 관리하는 기관</a:t>
            </a:r>
            <a:endParaRPr lang="en-US" altLang="ko-KR" dirty="0"/>
          </a:p>
          <a:p>
            <a:r>
              <a:rPr lang="ko-KR" altLang="en-US" dirty="0"/>
              <a:t>팔찌에 시간을 충전해주기도 하며</a:t>
            </a:r>
            <a:r>
              <a:rPr lang="en-US" altLang="ko-KR" dirty="0"/>
              <a:t>,</a:t>
            </a:r>
            <a:r>
              <a:rPr lang="ko-KR" altLang="en-US" dirty="0"/>
              <a:t> 여행객이 시간여행 규칙을 어기지 않도록 모니터링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사건사고가 빈번해 항상 진압 팀이 대기 중</a:t>
            </a:r>
            <a:endParaRPr lang="en-US" altLang="ko-KR" dirty="0"/>
          </a:p>
          <a:p>
            <a:r>
              <a:rPr lang="ko-KR" altLang="en-US" dirty="0"/>
              <a:t>진압 요원과 통신을 위해 지휘실을 만들어 둠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세계관 컨셉</a:t>
            </a:r>
          </a:p>
        </p:txBody>
      </p:sp>
      <p:pic>
        <p:nvPicPr>
          <p:cNvPr id="7" name="Picture 2" descr="Student Children Digital LED Sport Watch Silicon Gel Bracelet">
            <a:extLst>
              <a:ext uri="{FF2B5EF4-FFF2-40B4-BE49-F238E27FC236}">
                <a16:creationId xmlns:a16="http://schemas.microsoft.com/office/drawing/2014/main" id="{6453C81C-9FD0-40B6-A96F-C4C2AFACC9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6" y="1179707"/>
            <a:ext cx="1787136" cy="17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vatar Poster Collection: 30+ Exciting Posters For The Sci-Fi Lovers!">
            <a:extLst>
              <a:ext uri="{FF2B5EF4-FFF2-40B4-BE49-F238E27FC236}">
                <a16:creationId xmlns:a16="http://schemas.microsoft.com/office/drawing/2014/main" id="{0EB428E5-F604-4C66-BDC5-4E7BA5F85E26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7" b="27411"/>
          <a:stretch/>
        </p:blipFill>
        <p:spPr bwMode="auto">
          <a:xfrm>
            <a:off x="870535" y="3482447"/>
            <a:ext cx="3246367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B649A1-781B-4A2B-B6F0-F2E74164FF1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BE982DC-332F-4D57-AC74-4ABFAB8D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40" y="882926"/>
            <a:ext cx="1072773" cy="107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CBF954E9-A476-4055-82D7-E820922B1E1B}"/>
              </a:ext>
            </a:extLst>
          </p:cNvPr>
          <p:cNvSpPr/>
          <p:nvPr/>
        </p:nvSpPr>
        <p:spPr>
          <a:xfrm>
            <a:off x="2224705" y="1597794"/>
            <a:ext cx="684196" cy="684196"/>
          </a:xfrm>
          <a:prstGeom prst="mathEqual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9DC4D1-F3CF-4A38-8ABD-184258279F41}"/>
              </a:ext>
            </a:extLst>
          </p:cNvPr>
          <p:cNvGrpSpPr/>
          <p:nvPr/>
        </p:nvGrpSpPr>
        <p:grpSpPr>
          <a:xfrm>
            <a:off x="4405526" y="2047643"/>
            <a:ext cx="1614273" cy="1073785"/>
            <a:chOff x="3897692" y="976396"/>
            <a:chExt cx="1614273" cy="10737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55EA1DC-100F-4493-A98E-ED0A80A3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692" y="976396"/>
              <a:ext cx="1073785" cy="107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934ED6-3834-4301-8A88-4B44248A1E92}"/>
                </a:ext>
              </a:extLst>
            </p:cNvPr>
            <p:cNvSpPr txBox="1"/>
            <p:nvPr/>
          </p:nvSpPr>
          <p:spPr>
            <a:xfrm>
              <a:off x="4735790" y="1703765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GPS</a:t>
              </a:r>
              <a:endParaRPr lang="ko-KR" alt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0D0AAD-4472-45AB-B090-71F8DB0001CF}"/>
              </a:ext>
            </a:extLst>
          </p:cNvPr>
          <p:cNvSpPr txBox="1"/>
          <p:nvPr/>
        </p:nvSpPr>
        <p:spPr>
          <a:xfrm>
            <a:off x="4225209" y="167870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스톱워치 기능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5C031F-9D94-4672-8001-71372906938F}"/>
              </a:ext>
            </a:extLst>
          </p:cNvPr>
          <p:cNvGrpSpPr/>
          <p:nvPr/>
        </p:nvGrpSpPr>
        <p:grpSpPr>
          <a:xfrm>
            <a:off x="3000031" y="2048655"/>
            <a:ext cx="1642921" cy="1072773"/>
            <a:chOff x="2872536" y="2048655"/>
            <a:chExt cx="1642921" cy="107277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5978133-8BD2-47A7-90C9-F85EEC1D3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536" y="2048655"/>
              <a:ext cx="1072773" cy="1072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8DF14-5C44-43EC-80C8-4D7ED19CF506}"/>
                </a:ext>
              </a:extLst>
            </p:cNvPr>
            <p:cNvSpPr txBox="1"/>
            <p:nvPr/>
          </p:nvSpPr>
          <p:spPr>
            <a:xfrm>
              <a:off x="3679972" y="2844429"/>
              <a:ext cx="835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 여행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60D71-556B-4A36-9437-68A8431FE39E}"/>
              </a:ext>
            </a:extLst>
          </p:cNvPr>
          <p:cNvSpPr txBox="1"/>
          <p:nvPr/>
        </p:nvSpPr>
        <p:spPr>
          <a:xfrm>
            <a:off x="4216040" y="5836574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 관리국 통제실</a:t>
            </a:r>
          </a:p>
        </p:txBody>
      </p:sp>
    </p:spTree>
    <p:extLst>
      <p:ext uri="{BB962C8B-B14F-4D97-AF65-F5344CB8AC3E}">
        <p14:creationId xmlns:p14="http://schemas.microsoft.com/office/powerpoint/2010/main" val="231721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스토리 컨셉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 관리국 </a:t>
            </a:r>
            <a:r>
              <a:rPr lang="ko-KR" altLang="en-US" dirty="0" err="1"/>
              <a:t>진압팀</a:t>
            </a:r>
            <a:r>
              <a:rPr lang="ko-KR" altLang="en-US" dirty="0"/>
              <a:t> 소속</a:t>
            </a:r>
            <a:endParaRPr lang="en-US" altLang="ko-KR" dirty="0"/>
          </a:p>
          <a:p>
            <a:r>
              <a:rPr lang="ko-KR" altLang="en-US" dirty="0"/>
              <a:t>최근 시간을 강탈해 이동 금지된 과거 시간대로 이동한 범죄조직을 체포하기 위한 팀에 소속되어 작전을 수행하게 됨</a:t>
            </a:r>
            <a:endParaRPr lang="en-US" altLang="ko-KR" dirty="0"/>
          </a:p>
          <a:p>
            <a:r>
              <a:rPr lang="ko-KR" altLang="en-US" dirty="0"/>
              <a:t>시간여행과 동일하게 팔찌를 착용하고 작전을 수행하게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범인들이 시간을 강탈한 탓에 매우 소량의 시간만 가지고 작전을 진행해야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작전을 진행하며 범인들이 소지한 시간을 빼앗아 작전을 지속해야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팔찌를 통해 지휘통제실과 지속적으로 통화를 하며 위급상황시 팔찌를 활용해 본래 시간대로 돌아간다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특수 제작된 전투용 팔찌로 이동한 시간대에서 자유롭게 시간을 조종함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디자인 컨셉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SF </a:t>
            </a:r>
            <a:r>
              <a:rPr lang="ko-KR" altLang="en-US" dirty="0"/>
              <a:t>느낌의 전투복을 </a:t>
            </a:r>
            <a:r>
              <a:rPr lang="en-US" altLang="ko-KR" dirty="0"/>
              <a:t>SD </a:t>
            </a:r>
            <a:r>
              <a:rPr lang="ko-KR" altLang="en-US" dirty="0"/>
              <a:t>캐릭터의 몸체로 디자인</a:t>
            </a:r>
            <a:r>
              <a:rPr lang="en-US" altLang="ko-KR" dirty="0"/>
              <a:t>, </a:t>
            </a:r>
            <a:r>
              <a:rPr lang="ko-KR" altLang="en-US" dirty="0"/>
              <a:t>대신 얼굴은 보이도록 </a:t>
            </a:r>
            <a:endParaRPr lang="en-US" altLang="ko-KR" dirty="0"/>
          </a:p>
          <a:p>
            <a:r>
              <a:rPr lang="ko-KR" altLang="en-US" dirty="0"/>
              <a:t>세계관과 연관된 다양한 옷차림을 만들어 코스튬으로 판매할 예정</a:t>
            </a:r>
            <a:endParaRPr lang="en-US" altLang="ko-KR" dirty="0"/>
          </a:p>
          <a:p>
            <a:r>
              <a:rPr lang="ko-KR" altLang="en-US" dirty="0" err="1"/>
              <a:t>던그리드의</a:t>
            </a:r>
            <a:r>
              <a:rPr lang="ko-KR" altLang="en-US" dirty="0"/>
              <a:t> 주인공 용병과 비슷한 방식으로 캐릭터 디자인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 컨셉</a:t>
            </a:r>
          </a:p>
        </p:txBody>
      </p:sp>
      <p:pic>
        <p:nvPicPr>
          <p:cNvPr id="8" name="Picture 2" descr=" ">
            <a:extLst>
              <a:ext uri="{FF2B5EF4-FFF2-40B4-BE49-F238E27FC236}">
                <a16:creationId xmlns:a16="http://schemas.microsoft.com/office/drawing/2014/main" id="{C6407AF7-355D-4DF7-B43B-222322ABBA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6439" b="7198"/>
          <a:stretch>
            <a:fillRect/>
          </a:stretch>
        </p:blipFill>
        <p:spPr bwMode="auto">
          <a:xfrm>
            <a:off x="603064" y="920168"/>
            <a:ext cx="1389966" cy="208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5" descr="남자, 쥐고있는, 물, 착용이(가) 표시된 사진&#10;&#10;자동 생성된 설명">
            <a:extLst>
              <a:ext uri="{FF2B5EF4-FFF2-40B4-BE49-F238E27FC236}">
                <a16:creationId xmlns:a16="http://schemas.microsoft.com/office/drawing/2014/main" id="{27A22E82-0C96-4EFC-A4A7-1D123243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1" y="712771"/>
            <a:ext cx="1736317" cy="24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6" descr="실외, 남자, 눈, 쥐고있는이(가) 표시된 사진&#10;&#10;자동 생성된 설명">
            <a:extLst>
              <a:ext uri="{FF2B5EF4-FFF2-40B4-BE49-F238E27FC236}">
                <a16:creationId xmlns:a16="http://schemas.microsoft.com/office/drawing/2014/main" id="{474CBDCE-5809-4C69-9DDA-023D4B2E21B7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83" y="713494"/>
            <a:ext cx="1736317" cy="245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969FD-739E-4015-AD60-7580BF9AA25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E8C9D8-6130-4C80-842D-6011807D2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3" t="47331" r="48211" b="37432"/>
          <a:stretch/>
        </p:blipFill>
        <p:spPr bwMode="auto">
          <a:xfrm>
            <a:off x="838200" y="3679235"/>
            <a:ext cx="3025258" cy="236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F26E-51BC-4632-B6EA-CB89D8FC185F}"/>
              </a:ext>
            </a:extLst>
          </p:cNvPr>
          <p:cNvSpPr txBox="1"/>
          <p:nvPr/>
        </p:nvSpPr>
        <p:spPr>
          <a:xfrm>
            <a:off x="4133590" y="5765533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 err="1"/>
              <a:t>던그리드의</a:t>
            </a:r>
            <a:r>
              <a:rPr lang="ko-KR" altLang="en-US" sz="1100" dirty="0"/>
              <a:t> 주인공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399CB-26DC-4648-937C-B25121B0BF65}"/>
              </a:ext>
            </a:extLst>
          </p:cNvPr>
          <p:cNvSpPr txBox="1"/>
          <p:nvPr/>
        </p:nvSpPr>
        <p:spPr>
          <a:xfrm>
            <a:off x="4849491" y="2744828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주인공 컨셉</a:t>
            </a:r>
          </a:p>
        </p:txBody>
      </p:sp>
    </p:spTree>
    <p:extLst>
      <p:ext uri="{BB962C8B-B14F-4D97-AF65-F5344CB8AC3E}">
        <p14:creationId xmlns:p14="http://schemas.microsoft.com/office/powerpoint/2010/main" val="305114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간략한 스토리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미래 범죄조직의 멤버들</a:t>
            </a:r>
            <a:endParaRPr lang="en-US" altLang="ko-KR" dirty="0"/>
          </a:p>
          <a:p>
            <a:r>
              <a:rPr lang="ko-KR" altLang="en-US" dirty="0"/>
              <a:t>시간 여행을 통해 과거에서 미래의 암울한 자신의 처지를 바꾸려고 함</a:t>
            </a:r>
            <a:endParaRPr lang="en-US" altLang="ko-KR" dirty="0"/>
          </a:p>
          <a:p>
            <a:r>
              <a:rPr lang="ko-KR" altLang="en-US" dirty="0"/>
              <a:t>그들의 행동들 때문에 주인공이 사는 시간대에 많은 위험이 발생함</a:t>
            </a:r>
            <a:endParaRPr lang="en-US" altLang="ko-KR" dirty="0"/>
          </a:p>
          <a:p>
            <a:r>
              <a:rPr lang="ko-KR" altLang="en-US" dirty="0"/>
              <a:t>대표적으로 다수의 사람이 원불명의 실종사건이 발생하거나 하늘을 날던 비행기가 기장의 존재가 사라지며 땅으로 추락하는 등 사건사고가 발생함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디자인 컨셉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전투를 위해 신체를 개조한 조직원도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조직원은 그들의 상징인 중절모에 검은 양복을 입고 다닌다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몬스터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1FF302-A864-461B-B90C-1E48A488992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 ">
            <a:extLst>
              <a:ext uri="{FF2B5EF4-FFF2-40B4-BE49-F238E27FC236}">
                <a16:creationId xmlns:a16="http://schemas.microsoft.com/office/drawing/2014/main" id="{E103A771-8D60-472F-A292-4B585B643F5D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r="27896"/>
          <a:stretch/>
        </p:blipFill>
        <p:spPr bwMode="auto">
          <a:xfrm>
            <a:off x="558794" y="3502819"/>
            <a:ext cx="2112424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재즈(스팀펑크)나 EDM 중간보스급으로 어떠냐">
            <a:extLst>
              <a:ext uri="{FF2B5EF4-FFF2-40B4-BE49-F238E27FC236}">
                <a16:creationId xmlns:a16="http://schemas.microsoft.com/office/drawing/2014/main" id="{3C033F1E-5E48-4790-8F76-EA9E46790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1" r="4925"/>
          <a:stretch/>
        </p:blipFill>
        <p:spPr bwMode="auto">
          <a:xfrm>
            <a:off x="2858524" y="3504093"/>
            <a:ext cx="1223448" cy="27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rrr by DarkEnter">
            <a:extLst>
              <a:ext uri="{FF2B5EF4-FFF2-40B4-BE49-F238E27FC236}">
                <a16:creationId xmlns:a16="http://schemas.microsoft.com/office/drawing/2014/main" id="{A79C42EA-999D-4385-804E-69FCB6FB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78" y="3502443"/>
            <a:ext cx="1665854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niper girl, cityscape, anime girl, art, 720x1280 wallpaper">
            <a:extLst>
              <a:ext uri="{FF2B5EF4-FFF2-40B4-BE49-F238E27FC236}">
                <a16:creationId xmlns:a16="http://schemas.microsoft.com/office/drawing/2014/main" id="{079DFCAA-83D9-4671-9E52-4CCFACB42D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" b="24502"/>
          <a:stretch/>
        </p:blipFill>
        <p:spPr bwMode="auto">
          <a:xfrm>
            <a:off x="558794" y="863600"/>
            <a:ext cx="1990485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re to DM">
            <a:extLst>
              <a:ext uri="{FF2B5EF4-FFF2-40B4-BE49-F238E27FC236}">
                <a16:creationId xmlns:a16="http://schemas.microsoft.com/office/drawing/2014/main" id="{79B6A960-832C-44F7-AEF1-0AEB6D9F0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9448"/>
          <a:stretch/>
        </p:blipFill>
        <p:spPr bwMode="auto">
          <a:xfrm>
            <a:off x="3058159" y="859655"/>
            <a:ext cx="2876973" cy="25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48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B7257-A19E-4E63-9D56-C49B43CEC3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게임 초기 스토리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오랜만에 휴가를 나온 주인공에게 급하게 출동명령이 내려와 시간관리국에 주인공이 도착하면서 이야기가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주인공이 도착했을 때 이미 사건은 크게 번졌고</a:t>
            </a:r>
            <a:r>
              <a:rPr lang="en-US" altLang="ko-KR" dirty="0"/>
              <a:t>, </a:t>
            </a:r>
            <a:r>
              <a:rPr lang="ko-KR" altLang="en-US" dirty="0"/>
              <a:t>범인들은 사라진 이후였다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관리국으로 돌아온 주인공은 국제 수배된 범죄조직이 시간관리국에 저장된 시간을 훔쳐 금지된 과거로 시간이동을 했다는 소식을 듣게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관리국에 저장된 남은 시간은 없고</a:t>
            </a:r>
            <a:r>
              <a:rPr lang="en-US" altLang="ko-KR" dirty="0"/>
              <a:t>, </a:t>
            </a:r>
            <a:r>
              <a:rPr lang="ko-KR" altLang="en-US" dirty="0"/>
              <a:t>작전을 수행할 충분한 시간을 가진 사람은 주인공 뿐이었다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지체하는 사이 범죄자들이 바꾼 과거로 인해 현재는 대 공황상태에 빠지게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사랑하는 여자친구를 잃은 주인공은 일을 지체하는 순간 돌이킬 수 없을 것이라 판단해 혼자 시간이동을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관리국에서 서포트 해주는 동료의 도움을 받아 범죄자들을 찾아 빼앗긴 시간을 회수</a:t>
            </a:r>
            <a:r>
              <a:rPr lang="en-US" altLang="ko-KR" dirty="0"/>
              <a:t>, </a:t>
            </a:r>
            <a:r>
              <a:rPr lang="ko-KR" altLang="en-US" dirty="0"/>
              <a:t>체포하는 임무를 수행하게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6899F6-C64F-41A4-86E3-BE38789C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9DE395-9CAC-413F-B87F-C93E49D8C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881EC6-7FD0-4518-888C-DFF115BA63D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 descr=" ">
            <a:extLst>
              <a:ext uri="{FF2B5EF4-FFF2-40B4-BE49-F238E27FC236}">
                <a16:creationId xmlns:a16="http://schemas.microsoft.com/office/drawing/2014/main" id="{68D3353C-E732-4E68-9AD7-98591FB73B7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46" b="5449"/>
          <a:stretch/>
        </p:blipFill>
        <p:spPr bwMode="auto">
          <a:xfrm>
            <a:off x="1355578" y="973479"/>
            <a:ext cx="3847498" cy="184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397681-EB14-4F1F-8A89-8CF14CBEF9C3}"/>
              </a:ext>
            </a:extLst>
          </p:cNvPr>
          <p:cNvSpPr txBox="1"/>
          <p:nvPr/>
        </p:nvSpPr>
        <p:spPr>
          <a:xfrm>
            <a:off x="2536175" y="2877897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주인공의 긴급 출동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695AE1-791A-4C18-A594-5D51E0437EA4}"/>
              </a:ext>
            </a:extLst>
          </p:cNvPr>
          <p:cNvSpPr txBox="1"/>
          <p:nvPr/>
        </p:nvSpPr>
        <p:spPr>
          <a:xfrm>
            <a:off x="986071" y="5717786"/>
            <a:ext cx="4586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여자친구를 잃고 홀로 범죄자를 체포하러 시간여행을 하는 주인공</a:t>
            </a:r>
          </a:p>
        </p:txBody>
      </p:sp>
      <p:pic>
        <p:nvPicPr>
          <p:cNvPr id="30" name="Picture 10" descr="토니스타크 아이언맨 자비스에 대한 이미지 검색결과">
            <a:extLst>
              <a:ext uri="{FF2B5EF4-FFF2-40B4-BE49-F238E27FC236}">
                <a16:creationId xmlns:a16="http://schemas.microsoft.com/office/drawing/2014/main" id="{AF7E847D-4BCB-4C9A-BEA5-42EDBD8B9388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78" y="3180379"/>
            <a:ext cx="3847498" cy="25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6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67F7E6-4E68-4A90-9C4B-E77FE78B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91557-DEA4-4B8A-B175-7772DAEE6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스토리 컨셉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7B3C4B-764B-48BA-8E66-FD04D44CE2D5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668440043"/>
              </p:ext>
            </p:extLst>
          </p:nvPr>
        </p:nvGraphicFramePr>
        <p:xfrm>
          <a:off x="419100" y="788988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</a:t>
                      </a:r>
                      <a:r>
                        <a:rPr lang="ko-KR" altLang="en-US" sz="1600" dirty="0" err="1"/>
                        <a:t>텔링</a:t>
                      </a:r>
                      <a:r>
                        <a:rPr lang="ko-KR" altLang="en-US" sz="1600" dirty="0"/>
                        <a:t>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캐릭터의 디자인과 대사 말풍선을 통한 세계관 전달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소리와 특수효과를 활용해 게임의 몰입감과 조작감을 추가 부여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적절한 특수효과와 캐릭터 디자인은 세계관에 몰입할 수 있게 해주는 좋은 요소로 작용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64C3669-FDCB-442F-A5ED-DCBBE3864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12395"/>
              </p:ext>
            </p:extLst>
          </p:nvPr>
        </p:nvGraphicFramePr>
        <p:xfrm>
          <a:off x="419100" y="3697288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여행이 원활하게 진행되는 미래 세계관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미래 세계에서 과거로 이동해 미래를 바꾸어 세상에 혼란을 주는 범죄조직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범죄조직 때문에 사랑하는 사람을 잃은 주인공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그들을 체포하여 혼란의 도시를 구하기 위한 시간여행을 감행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주인공을 돕는 동료 서포터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범인의 위치와 이동한 시간대를 추적해 정보로 전달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특수 제작된 팔찌 덕에 자유롭게 시간을 조종할 수 있는 주인공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34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95171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413582143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세계관을 간략하게 설명한다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제 </a:t>
                      </a:r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자의 시점으로 세계관을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나래이션을</a:t>
                      </a:r>
                      <a:r>
                        <a:rPr lang="ko-KR" altLang="en-US" sz="1300" dirty="0"/>
                        <a:t> 통해 </a:t>
                      </a:r>
                      <a:r>
                        <a:rPr lang="en-US" altLang="ko-KR" sz="1300" dirty="0"/>
                        <a:t>SF </a:t>
                      </a:r>
                      <a:r>
                        <a:rPr lang="ko-KR" altLang="en-US" sz="1300" dirty="0"/>
                        <a:t>세계관 느낌을 강조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다음 </a:t>
                      </a:r>
                      <a:r>
                        <a:rPr lang="ko-KR" altLang="en-US" sz="1300" dirty="0" err="1"/>
                        <a:t>씬으로</a:t>
                      </a:r>
                      <a:r>
                        <a:rPr lang="ko-KR" altLang="en-US" sz="1300" dirty="0"/>
                        <a:t> 주인공의 시점으로 이동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게임의 전체 세계관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게임의 전체 분위기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B051BA-2B6C-4B4A-877D-366206393075}"/>
              </a:ext>
            </a:extLst>
          </p:cNvPr>
          <p:cNvSpPr/>
          <p:nvPr/>
        </p:nvSpPr>
        <p:spPr>
          <a:xfrm>
            <a:off x="626533" y="1035087"/>
            <a:ext cx="6282267" cy="3342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일러스트 출력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1 -1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1549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1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930607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666101108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 조작 방식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구조물과 상호작용하는 방법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~ </a:t>
                      </a:r>
                      <a:r>
                        <a:rPr lang="ko-KR" altLang="en-US" sz="1300" dirty="0"/>
                        <a:t>오랜만에 영화 보니까 정말 좋아 </a:t>
                      </a:r>
                      <a:r>
                        <a:rPr lang="ko-KR" altLang="en-US" sz="1300" dirty="0" err="1"/>
                        <a:t>그치</a:t>
                      </a:r>
                      <a:r>
                        <a:rPr lang="en-US" altLang="ko-KR" sz="1300" dirty="0"/>
                        <a:t>?”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응</a:t>
                      </a:r>
                      <a:r>
                        <a:rPr lang="en-US" altLang="ko-KR" sz="1300" dirty="0"/>
                        <a:t>. 00</a:t>
                      </a:r>
                      <a:r>
                        <a:rPr lang="ko-KR" altLang="en-US" sz="1300" dirty="0"/>
                        <a:t>이랑 오랜만에 영화 보니까 기분 전환되고 정말 좋네</a:t>
                      </a:r>
                      <a:r>
                        <a:rPr lang="en-US" altLang="ko-KR" sz="1300" dirty="0"/>
                        <a:t>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오랜만의 휴가를 통해 여자친구와 시간을 보내는 주인공의 심리를 유저에게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사라지는 여자친구에 유저가 주인공의 상실감에 공감할 수 </a:t>
                      </a:r>
                      <a:r>
                        <a:rPr lang="ko-KR" altLang="en-US" sz="1300" dirty="0" err="1"/>
                        <a:t>있도록함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관련 이미지">
            <a:extLst>
              <a:ext uri="{FF2B5EF4-FFF2-40B4-BE49-F238E27FC236}">
                <a16:creationId xmlns:a16="http://schemas.microsoft.com/office/drawing/2014/main" id="{F7048038-6D21-4582-A3FE-F1B0259D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</p:spTree>
    <p:extLst>
      <p:ext uri="{BB962C8B-B14F-4D97-AF65-F5344CB8AC3E}">
        <p14:creationId xmlns:p14="http://schemas.microsoft.com/office/powerpoint/2010/main" val="182119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0B046FCD-2181-4957-AED2-3F27C9E3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23465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849289206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전화기와 상호작용 후 호출 받아 출동하는 스토리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포탈을 통해 이동할 수 있음을 유저에게 알림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진동 소리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 err="1"/>
                        <a:t>웅웅웅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 err="1"/>
                        <a:t>누구야</a:t>
                      </a:r>
                      <a:r>
                        <a:rPr lang="en-US" altLang="ko-KR" sz="1300" dirty="0"/>
                        <a:t>? </a:t>
                      </a:r>
                      <a:r>
                        <a:rPr lang="ko-KR" altLang="en-US" sz="1300" dirty="0"/>
                        <a:t>목소리가 왜 안 좋아져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다시 회사에 가봐야 할 것 같아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급한 전화 </a:t>
                      </a:r>
                      <a:r>
                        <a:rPr lang="ko-KR" altLang="en-US" sz="1300" dirty="0" err="1"/>
                        <a:t>왔어</a:t>
                      </a:r>
                      <a:r>
                        <a:rPr lang="en-US" altLang="ko-KR" sz="1300" dirty="0"/>
                        <a:t>..”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스토리 진행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현재 사건을 해결할 수 있는 유일한 사람이라는 감정을 유저가 느끼도록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4CCA2E-BC84-468F-B223-9B8C53CDACDE}"/>
              </a:ext>
            </a:extLst>
          </p:cNvPr>
          <p:cNvSpPr/>
          <p:nvPr/>
        </p:nvSpPr>
        <p:spPr>
          <a:xfrm>
            <a:off x="2973444" y="1434536"/>
            <a:ext cx="260644" cy="474663"/>
          </a:xfrm>
          <a:prstGeom prst="rect">
            <a:avLst/>
          </a:prstGeom>
          <a:solidFill>
            <a:srgbClr val="9297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느낌표</a:t>
            </a:r>
          </a:p>
        </p:txBody>
      </p:sp>
    </p:spTree>
    <p:extLst>
      <p:ext uri="{BB962C8B-B14F-4D97-AF65-F5344CB8AC3E}">
        <p14:creationId xmlns:p14="http://schemas.microsoft.com/office/powerpoint/2010/main" val="307251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3 -1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13947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99220578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급하게 부대에 복귀한 주인공이 아직 남은 소수의 적들과 전투를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 방식을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시스템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공격하는 방식과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이동방식을 연습함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높은 등급의 무기를 체험하게 하여 이후 플레이의 목표를 설정하도록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간단한 조작 방식을 이해하고 이후 플레이에 활용할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080960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7" name="사각형: 잘린 위쪽 모서리 6">
            <a:extLst>
              <a:ext uri="{FF2B5EF4-FFF2-40B4-BE49-F238E27FC236}">
                <a16:creationId xmlns:a16="http://schemas.microsoft.com/office/drawing/2014/main" id="{34C0F8FF-A650-41ED-B99C-F0D9DE711122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1" name="사각형: 잘린 위쪽 모서리 20">
            <a:extLst>
              <a:ext uri="{FF2B5EF4-FFF2-40B4-BE49-F238E27FC236}">
                <a16:creationId xmlns:a16="http://schemas.microsoft.com/office/drawing/2014/main" id="{094F940C-131A-448F-AF6D-84EDD3F4DA00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2" name="사각형: 잘린 위쪽 모서리 21">
            <a:extLst>
              <a:ext uri="{FF2B5EF4-FFF2-40B4-BE49-F238E27FC236}">
                <a16:creationId xmlns:a16="http://schemas.microsoft.com/office/drawing/2014/main" id="{4208C79B-88E0-4BB6-A78D-12B47B6D1455}"/>
              </a:ext>
            </a:extLst>
          </p:cNvPr>
          <p:cNvSpPr/>
          <p:nvPr/>
        </p:nvSpPr>
        <p:spPr>
          <a:xfrm>
            <a:off x="3652320" y="2035223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251283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631266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적을 쓰러뜨린 후 지휘실에 도착한 주인공은 현재 상황을 듣게 됨</a:t>
                      </a:r>
                      <a:endParaRPr lang="en-US" altLang="ko-KR" sz="13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여유분의 시간을 가진 사람이 주인공 뿐이라 임무를 맡아 주기를 상급자가 부탁함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어 왔는가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지금 상황이 심각해서 본론만 말하지</a:t>
                      </a:r>
                      <a:r>
                        <a:rPr lang="en-US" altLang="ko-KR" sz="1300" dirty="0"/>
                        <a:t>“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상황 설명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저 통화 하나만 해도 되겠습니까</a:t>
                      </a:r>
                      <a:r>
                        <a:rPr lang="en-US" altLang="ko-KR" sz="1300" dirty="0"/>
                        <a:t>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작전을 수행할 조건이 충족된 인물이 주인공 뿐이라는 것을 알려줌으로 전투의 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23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208040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위급한 상황에 여자친구의 안전을 걱정해 전화로 확인하게 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 통화 중 과거가 바뀌어 존재가 사라진 여자친구로 인해 범죄자를 소탕하겠다고 결심하게 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어 괜찮아</a:t>
                      </a:r>
                      <a:r>
                        <a:rPr lang="en-US" altLang="ko-KR" sz="1300" dirty="0"/>
                        <a:t>?... </a:t>
                      </a:r>
                      <a:r>
                        <a:rPr lang="ko-KR" altLang="en-US" sz="1300" dirty="0"/>
                        <a:t>어 지금 상황이 많이 안 좋아서 어디 안전한데 찾아서 숨어 있어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??.. </a:t>
                      </a:r>
                      <a:r>
                        <a:rPr lang="ko-KR" altLang="en-US" sz="1300" dirty="0"/>
                        <a:t>왜 말이 없어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여자친구를 잃은 주인공의 감정을 유저가 공감할 수 있도록 </a:t>
                      </a:r>
                      <a:r>
                        <a:rPr lang="ko-KR" altLang="en-US" sz="1300" dirty="0" err="1"/>
                        <a:t>만듬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94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3 -3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11903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39231683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현재 시간이동에 사용할 수 있는 시간이 매우 적어 매우 </a:t>
                      </a:r>
                      <a:r>
                        <a:rPr lang="ko-KR" altLang="en-US" sz="1300" dirty="0" err="1"/>
                        <a:t>노후된</a:t>
                      </a:r>
                      <a:r>
                        <a:rPr lang="ko-KR" altLang="en-US" sz="1300" dirty="0"/>
                        <a:t> 무기를 사용해야 한다고 동료 </a:t>
                      </a:r>
                      <a:r>
                        <a:rPr lang="en-US" altLang="ko-KR" sz="1300" dirty="0"/>
                        <a:t>NPC</a:t>
                      </a:r>
                      <a:r>
                        <a:rPr lang="ko-KR" altLang="en-US" sz="1300" dirty="0"/>
                        <a:t>의 대사를 통해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실전에 들어가기 전에 먼저 </a:t>
                      </a:r>
                      <a:r>
                        <a:rPr lang="ko-KR" altLang="en-US" sz="1300" dirty="0" err="1"/>
                        <a:t>몸풀기용으로</a:t>
                      </a:r>
                      <a:r>
                        <a:rPr lang="ko-KR" altLang="en-US" sz="1300" dirty="0"/>
                        <a:t> 연습용 적 인형을 상대로 조작 방식을 연습함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 방법과 무기 변경 법 등 숙련도를 필요로 하는 동작들을 알려줌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쓸데없는 일 그만하고 몸부터 풀자 시간 없어</a:t>
                      </a:r>
                      <a:r>
                        <a:rPr lang="en-US" altLang="ko-KR" sz="1300" dirty="0"/>
                        <a:t>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NPC : “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먼저 스트레칭 용도로 연습용 적을 생성하겠습니다</a:t>
                      </a:r>
                      <a:r>
                        <a:rPr lang="en-US" altLang="ko-KR" sz="1300" dirty="0"/>
                        <a:t>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실제 게임 플레이 환경을 설명하고 유저가 익숙해 질 수 있도록 튜토리얼을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사용방법과 간단한 아이템 사용 방법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무기 변경 법 등 알려줌으로 연습할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42FA8A98-0AEB-42DC-A47C-8673643862A7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0C4A9C84-1058-46D2-93EC-61F60A3837D4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3 -4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154106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193832292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이동한 시간에서도 지휘실과 통신이 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원한다면 언제든 돌아 올 수 있지만 시간 여행 장치가 불안정해 주인공이 사용하는 무기를 가져오는 것은 불가능하다는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적의 시간을 빼앗아 현재 시간으로 돌려 보내면 모은 시간을 활용해 과거로 보급 물자를 보내줌을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시간 여행 장치를 통해 시간이동을 함으로 게임이 시작됨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(</a:t>
                      </a:r>
                      <a:r>
                        <a:rPr lang="ko-KR" altLang="en-US" sz="1300" dirty="0"/>
                        <a:t>세계관 설정과 게임 시스템에 대해서 설명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시스템을 스토리와 함께 설명함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 몰입감을 올려주며 실제 진압 작전을 나가는 듯한 감정을 가질 수 있도록 유도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등장하는 상자와 이벤트에 대한 근거를 충족시킴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DF998D-F183-40FE-97CF-A7C2E0088DE2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33A521A-1778-4C13-9B45-D110FD89E908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6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A587-CA87-4DD9-9674-05E3CEE6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FD1AB-0487-4A73-9A87-322DE4DD1A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SWOT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강점</a:t>
            </a:r>
            <a:r>
              <a:rPr lang="en-US" altLang="ko-KR" dirty="0"/>
              <a:t>, </a:t>
            </a:r>
            <a:r>
              <a:rPr lang="ko-KR" altLang="en-US" dirty="0"/>
              <a:t>약점</a:t>
            </a:r>
            <a:r>
              <a:rPr lang="en-US" altLang="ko-KR" dirty="0"/>
              <a:t>, </a:t>
            </a:r>
            <a:r>
              <a:rPr lang="ko-KR" altLang="en-US" dirty="0"/>
              <a:t>기회</a:t>
            </a:r>
            <a:r>
              <a:rPr lang="en-US" altLang="ko-KR" dirty="0"/>
              <a:t>, </a:t>
            </a:r>
            <a:r>
              <a:rPr lang="ko-KR" altLang="en-US" dirty="0"/>
              <a:t>위기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7EFAD-581F-4EEE-A690-1FB72D01A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76697-CCE6-4CA9-84DD-8C90DA486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F94B45A-3995-49A5-A6E4-B5D7723BA6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4BC677-9225-461C-B794-0ED4C7214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110D24-B6DE-4044-91A2-208631F163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SF(</a:t>
            </a:r>
            <a:r>
              <a:rPr lang="ko-KR" altLang="en-US" dirty="0" err="1"/>
              <a:t>사이버펑크</a:t>
            </a:r>
            <a:r>
              <a:rPr lang="en-US" altLang="ko-KR" dirty="0"/>
              <a:t>, </a:t>
            </a:r>
            <a:r>
              <a:rPr lang="ko-KR" altLang="en-US" dirty="0" err="1"/>
              <a:t>스팀펑크</a:t>
            </a:r>
            <a:r>
              <a:rPr lang="en-US" altLang="ko-KR" dirty="0"/>
              <a:t>) </a:t>
            </a:r>
            <a:r>
              <a:rPr lang="ko-KR" altLang="en-US" dirty="0"/>
              <a:t>분위기의 게임이 많지 않아 차별화됨</a:t>
            </a:r>
            <a:endParaRPr lang="en-US" altLang="ko-KR" dirty="0"/>
          </a:p>
          <a:p>
            <a:r>
              <a:rPr lang="ko-KR" altLang="en-US" dirty="0"/>
              <a:t>싱글 플레이 기준으로 게임이 진행됨으로 데이터 사용량을 중요시 하는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 유저층에 쉽게 어필 할 수 있음</a:t>
            </a:r>
            <a:endParaRPr lang="en-US" altLang="ko-KR" dirty="0"/>
          </a:p>
          <a:p>
            <a:r>
              <a:rPr lang="ko-KR" altLang="en-US" dirty="0"/>
              <a:t>아기자기한 도트 그래픽을 통해 옛날 게임의 감수성을 유저에게 전달할 수 있음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게임의 특징인 죽음의 페널티와 랜덤 생성을 통해 게임의 스토리와 플레이에 몰입할 수 있음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A184AEC-CA11-4102-A38A-7D932E918E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게임의 선천적인 게임의 높은 난이도와 최신 게임들과 다른 게임플레이 방식이 거북한 유저의 경우 쉽게 게임을 떠날 수 있음</a:t>
            </a:r>
            <a:endParaRPr lang="en-US" altLang="ko-KR" dirty="0"/>
          </a:p>
          <a:p>
            <a:r>
              <a:rPr lang="ko-KR" altLang="en-US" dirty="0"/>
              <a:t>유저의 숙련도를 중요시 하는 게임성 때문에 자동전투와 간단한 조작에 익숙한 유저의 경우 선택하지 않을 수 있음</a:t>
            </a:r>
            <a:endParaRPr lang="en-US" altLang="ko-KR" dirty="0"/>
          </a:p>
          <a:p>
            <a:r>
              <a:rPr lang="ko-KR" altLang="en-US" dirty="0"/>
              <a:t>디자인의 차별화는 확실하지만 표본 데이터의 수가 적기 때문에 성공 가능성을 예상하기 힘듦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408A0F-58C1-46E9-A3B9-B44D83231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장르에서 모바일로 출시된 게임이 적음</a:t>
            </a:r>
            <a:endParaRPr lang="en-US" altLang="ko-KR" dirty="0"/>
          </a:p>
          <a:p>
            <a:r>
              <a:rPr lang="en-US" altLang="ko-KR" dirty="0"/>
              <a:t>PC, </a:t>
            </a:r>
            <a:r>
              <a:rPr lang="ko-KR" altLang="en-US" dirty="0"/>
              <a:t>콘솔 시장에 밀집된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 시장</a:t>
            </a:r>
            <a:r>
              <a:rPr lang="en-US" altLang="ko-KR" dirty="0"/>
              <a:t>,</a:t>
            </a:r>
            <a:r>
              <a:rPr lang="ko-KR" altLang="en-US" dirty="0"/>
              <a:t> 모바일로 해당 장르를 플레이 하고 싶어 했던 유저들에게 어필할 수 있는 좋은 기회</a:t>
            </a:r>
            <a:endParaRPr lang="en-US" altLang="ko-KR" dirty="0"/>
          </a:p>
          <a:p>
            <a:r>
              <a:rPr lang="ko-KR" altLang="en-US" dirty="0"/>
              <a:t>랜덤 생성할 요소를 적절히 선택해 조합한다면 풍부한 컨텐츠 볼륨을 만들 수 있음</a:t>
            </a:r>
            <a:endParaRPr lang="en-US" altLang="ko-KR" dirty="0"/>
          </a:p>
          <a:p>
            <a:r>
              <a:rPr lang="ko-KR" altLang="en-US" dirty="0"/>
              <a:t>액션과 매력적인 세계관을 통해 추가적인 게임 개발에 활용 가능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6F6E48-DA3A-4B62-8D11-2E5B202B06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20251"/>
            <a:ext cx="4737100" cy="2356157"/>
          </a:xfrm>
        </p:spPr>
        <p:txBody>
          <a:bodyPr/>
          <a:lstStyle/>
          <a:p>
            <a:r>
              <a:rPr lang="ko-KR" altLang="en-US" dirty="0"/>
              <a:t>데이터 수정에 편의를 위한 개별 툴이 필요함으로 게임 외적인 추가 개발이 필요</a:t>
            </a:r>
            <a:endParaRPr lang="en-US" altLang="ko-KR" dirty="0"/>
          </a:p>
          <a:p>
            <a:r>
              <a:rPr lang="ko-KR" altLang="en-US" dirty="0"/>
              <a:t>랜덤 생성만으로 완벽한 게임성을 구현할 수 없음으로 주기적인 사후관리가 필요</a:t>
            </a:r>
            <a:endParaRPr lang="en-US" altLang="ko-KR" dirty="0"/>
          </a:p>
          <a:p>
            <a:r>
              <a:rPr lang="en-US" altLang="ko-KR" dirty="0"/>
              <a:t>BM</a:t>
            </a:r>
            <a:r>
              <a:rPr lang="ko-KR" altLang="en-US" dirty="0"/>
              <a:t>측면에서 유료부분화 정책으로 진행할지 유료 패키지 게임으로 진행할지 명확한 구분이 없음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82F7BB3-17ED-4ABD-BC00-84311E993C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강점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05832A0-4333-4667-BA45-B052E79AE3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/>
              <a:t>약점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D3E04A5-1DD6-4545-8AC9-FB683A1B32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기회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2BB9E9-CC44-4671-A9CA-51F8CCADAF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</a:p>
        </p:txBody>
      </p:sp>
    </p:spTree>
    <p:extLst>
      <p:ext uri="{BB962C8B-B14F-4D97-AF65-F5344CB8AC3E}">
        <p14:creationId xmlns:p14="http://schemas.microsoft.com/office/powerpoint/2010/main" val="338030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86125CE-2666-4674-91C6-3D00CF6C8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532682" y="731420"/>
            <a:ext cx="5411636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7407</TotalTime>
  <Words>4916</Words>
  <Application>Microsoft Office PowerPoint</Application>
  <PresentationFormat>와이드스크린</PresentationFormat>
  <Paragraphs>680</Paragraphs>
  <Slides>45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즐기는 ‘로그 라이트’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중간 정리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469</cp:revision>
  <cp:lastPrinted>2019-12-28T14:29:27Z</cp:lastPrinted>
  <dcterms:created xsi:type="dcterms:W3CDTF">2019-10-07T05:13:37Z</dcterms:created>
  <dcterms:modified xsi:type="dcterms:W3CDTF">2020-01-09T10:54:58Z</dcterms:modified>
</cp:coreProperties>
</file>